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1606987"/>
            <a:ext cx="7556421" cy="2934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702"/>
              </a:lnSpc>
              <a:buNone/>
            </a:pPr>
            <a:r>
              <a:rPr lang="en-US" sz="6162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Maternal Mortality: A Global Challenge</a:t>
            </a:r>
            <a:endParaRPr lang="en-US" sz="6162" dirty="0"/>
          </a:p>
        </p:txBody>
      </p:sp>
      <p:sp>
        <p:nvSpPr>
          <p:cNvPr id="6" name="Text 3"/>
          <p:cNvSpPr/>
          <p:nvPr/>
        </p:nvSpPr>
        <p:spPr>
          <a:xfrm>
            <a:off x="793790" y="4881801"/>
            <a:ext cx="7556421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Maternal mortality remains a significant public health concern in developing countries, contributing to preventable deaths of mothers and newborns.</a:t>
            </a:r>
            <a:endParaRPr lang="en-US" sz="1786" dirty="0"/>
          </a:p>
        </p:txBody>
      </p:sp>
      <p:sp>
        <p:nvSpPr>
          <p:cNvPr id="7" name="Shape 4"/>
          <p:cNvSpPr/>
          <p:nvPr/>
        </p:nvSpPr>
        <p:spPr>
          <a:xfrm>
            <a:off x="793790" y="6242566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6250186"/>
            <a:ext cx="347663" cy="34766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270040" y="6225659"/>
            <a:ext cx="2470666" cy="396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126"/>
              </a:lnSpc>
              <a:buNone/>
            </a:pPr>
            <a:r>
              <a:rPr lang="en-US" sz="2233" b="1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by Robert Njuguna</a:t>
            </a:r>
            <a:endParaRPr lang="en-US" sz="2233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108978" y="1471136"/>
            <a:ext cx="7898844" cy="11120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378"/>
              </a:lnSpc>
              <a:buNone/>
            </a:pPr>
            <a:r>
              <a:rPr lang="en-US" sz="3502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Maternal Mortality Rates in Developing Countries</a:t>
            </a:r>
            <a:endParaRPr lang="en-US" sz="3502" dirty="0"/>
          </a:p>
        </p:txBody>
      </p:sp>
      <p:sp>
        <p:nvSpPr>
          <p:cNvPr id="6" name="Shape 3"/>
          <p:cNvSpPr/>
          <p:nvPr/>
        </p:nvSpPr>
        <p:spPr>
          <a:xfrm>
            <a:off x="6108978" y="3050024"/>
            <a:ext cx="400169" cy="400169"/>
          </a:xfrm>
          <a:prstGeom prst="roundRect">
            <a:avLst>
              <a:gd name="adj" fmla="val 18672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256973" y="3116699"/>
            <a:ext cx="104061" cy="2668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01"/>
              </a:lnSpc>
              <a:buNone/>
            </a:pPr>
            <a:r>
              <a:rPr lang="en-US" sz="2101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101" dirty="0"/>
          </a:p>
        </p:txBody>
      </p:sp>
      <p:sp>
        <p:nvSpPr>
          <p:cNvPr id="8" name="Text 5"/>
          <p:cNvSpPr/>
          <p:nvPr/>
        </p:nvSpPr>
        <p:spPr>
          <a:xfrm>
            <a:off x="6687026" y="3050024"/>
            <a:ext cx="2223730" cy="2780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89"/>
              </a:lnSpc>
              <a:buNone/>
            </a:pPr>
            <a:r>
              <a:rPr lang="en-US" sz="1751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High Rates</a:t>
            </a:r>
            <a:endParaRPr lang="en-US" sz="1751" dirty="0"/>
          </a:p>
        </p:txBody>
      </p:sp>
      <p:sp>
        <p:nvSpPr>
          <p:cNvPr id="9" name="Text 6"/>
          <p:cNvSpPr/>
          <p:nvPr/>
        </p:nvSpPr>
        <p:spPr>
          <a:xfrm>
            <a:off x="6687026" y="3434715"/>
            <a:ext cx="3282434" cy="11382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41"/>
              </a:lnSpc>
              <a:buNone/>
            </a:pPr>
            <a:r>
              <a:rPr lang="en-US" sz="1401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Developing countries experience significantly higher maternal mortality rates than developed nations, impacting families and communities.</a:t>
            </a:r>
            <a:endParaRPr lang="en-US" sz="1401" dirty="0"/>
          </a:p>
        </p:txBody>
      </p:sp>
      <p:sp>
        <p:nvSpPr>
          <p:cNvPr id="10" name="Shape 7"/>
          <p:cNvSpPr/>
          <p:nvPr/>
        </p:nvSpPr>
        <p:spPr>
          <a:xfrm>
            <a:off x="10147340" y="3050024"/>
            <a:ext cx="400169" cy="400169"/>
          </a:xfrm>
          <a:prstGeom prst="roundRect">
            <a:avLst>
              <a:gd name="adj" fmla="val 18672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64140" y="3116699"/>
            <a:ext cx="166568" cy="2668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01"/>
              </a:lnSpc>
              <a:buNone/>
            </a:pPr>
            <a:r>
              <a:rPr lang="en-US" sz="2101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101" dirty="0"/>
          </a:p>
        </p:txBody>
      </p:sp>
      <p:sp>
        <p:nvSpPr>
          <p:cNvPr id="12" name="Text 9"/>
          <p:cNvSpPr/>
          <p:nvPr/>
        </p:nvSpPr>
        <p:spPr>
          <a:xfrm>
            <a:off x="10725388" y="3050024"/>
            <a:ext cx="2519005" cy="2780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89"/>
              </a:lnSpc>
              <a:buNone/>
            </a:pPr>
            <a:r>
              <a:rPr lang="en-US" sz="1751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Contributing Factors</a:t>
            </a:r>
            <a:endParaRPr lang="en-US" sz="1751" dirty="0"/>
          </a:p>
        </p:txBody>
      </p:sp>
      <p:sp>
        <p:nvSpPr>
          <p:cNvPr id="13" name="Text 10"/>
          <p:cNvSpPr/>
          <p:nvPr/>
        </p:nvSpPr>
        <p:spPr>
          <a:xfrm>
            <a:off x="10725388" y="3434715"/>
            <a:ext cx="3282434" cy="14227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41"/>
              </a:lnSpc>
              <a:buNone/>
            </a:pPr>
            <a:r>
              <a:rPr lang="en-US" sz="1401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Poverty, lack of access to quality healthcare, limited education, and cultural practices contribute to the high maternal mortality rates in developing countries.</a:t>
            </a:r>
            <a:endParaRPr lang="en-US" sz="1401" dirty="0"/>
          </a:p>
        </p:txBody>
      </p:sp>
      <p:sp>
        <p:nvSpPr>
          <p:cNvPr id="14" name="Shape 11"/>
          <p:cNvSpPr/>
          <p:nvPr/>
        </p:nvSpPr>
        <p:spPr>
          <a:xfrm>
            <a:off x="6108978" y="5235416"/>
            <a:ext cx="400169" cy="400169"/>
          </a:xfrm>
          <a:prstGeom prst="roundRect">
            <a:avLst>
              <a:gd name="adj" fmla="val 18672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223516" y="5302091"/>
            <a:ext cx="171093" cy="2668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01"/>
              </a:lnSpc>
              <a:buNone/>
            </a:pPr>
            <a:r>
              <a:rPr lang="en-US" sz="2101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3</a:t>
            </a:r>
            <a:endParaRPr lang="en-US" sz="2101" dirty="0"/>
          </a:p>
        </p:txBody>
      </p:sp>
      <p:sp>
        <p:nvSpPr>
          <p:cNvPr id="16" name="Text 13"/>
          <p:cNvSpPr/>
          <p:nvPr/>
        </p:nvSpPr>
        <p:spPr>
          <a:xfrm>
            <a:off x="6687026" y="5235416"/>
            <a:ext cx="2347198" cy="2780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89"/>
              </a:lnSpc>
              <a:buNone/>
            </a:pPr>
            <a:r>
              <a:rPr lang="en-US" sz="1751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Regional Variations</a:t>
            </a:r>
            <a:endParaRPr lang="en-US" sz="1751" dirty="0"/>
          </a:p>
        </p:txBody>
      </p:sp>
      <p:sp>
        <p:nvSpPr>
          <p:cNvPr id="17" name="Text 14"/>
          <p:cNvSpPr/>
          <p:nvPr/>
        </p:nvSpPr>
        <p:spPr>
          <a:xfrm>
            <a:off x="6687026" y="5620107"/>
            <a:ext cx="3282434" cy="11382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41"/>
              </a:lnSpc>
              <a:buNone/>
            </a:pPr>
            <a:r>
              <a:rPr lang="en-US" sz="1401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Maternal mortality rates vary significantly across different regions, highlighting the need for tailored interventions and solutions.</a:t>
            </a:r>
            <a:endParaRPr lang="en-US" sz="1401" dirty="0"/>
          </a:p>
        </p:txBody>
      </p:sp>
      <p:sp>
        <p:nvSpPr>
          <p:cNvPr id="18" name="Shape 15"/>
          <p:cNvSpPr/>
          <p:nvPr/>
        </p:nvSpPr>
        <p:spPr>
          <a:xfrm>
            <a:off x="10147340" y="5235416"/>
            <a:ext cx="400169" cy="400169"/>
          </a:xfrm>
          <a:prstGeom prst="roundRect">
            <a:avLst>
              <a:gd name="adj" fmla="val 18672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10252472" y="5302091"/>
            <a:ext cx="189786" cy="2668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01"/>
              </a:lnSpc>
              <a:buNone/>
            </a:pPr>
            <a:r>
              <a:rPr lang="en-US" sz="2101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4</a:t>
            </a:r>
            <a:endParaRPr lang="en-US" sz="2101" dirty="0"/>
          </a:p>
        </p:txBody>
      </p:sp>
      <p:sp>
        <p:nvSpPr>
          <p:cNvPr id="20" name="Text 17"/>
          <p:cNvSpPr/>
          <p:nvPr/>
        </p:nvSpPr>
        <p:spPr>
          <a:xfrm>
            <a:off x="10725388" y="5235416"/>
            <a:ext cx="2411730" cy="2780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89"/>
              </a:lnSpc>
              <a:buNone/>
            </a:pPr>
            <a:r>
              <a:rPr lang="en-US" sz="1751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Long-Term Impacts</a:t>
            </a:r>
            <a:endParaRPr lang="en-US" sz="1751" dirty="0"/>
          </a:p>
        </p:txBody>
      </p:sp>
      <p:sp>
        <p:nvSpPr>
          <p:cNvPr id="21" name="Text 18"/>
          <p:cNvSpPr/>
          <p:nvPr/>
        </p:nvSpPr>
        <p:spPr>
          <a:xfrm>
            <a:off x="10725388" y="5620107"/>
            <a:ext cx="3282434" cy="11382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41"/>
              </a:lnSpc>
              <a:buNone/>
            </a:pPr>
            <a:r>
              <a:rPr lang="en-US" sz="1401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Maternal deaths leave a lasting impact on families and communities, exacerbating poverty and hindering economic development.</a:t>
            </a:r>
            <a:endParaRPr lang="en-US" sz="1401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sp>
        <p:nvSpPr>
          <p:cNvPr id="4" name="Text 2"/>
          <p:cNvSpPr/>
          <p:nvPr/>
        </p:nvSpPr>
        <p:spPr>
          <a:xfrm>
            <a:off x="793790" y="1822609"/>
            <a:ext cx="130428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Improving Access to Quality Prenatal Care</a:t>
            </a:r>
            <a:endParaRPr lang="en-US" sz="4465" dirty="0"/>
          </a:p>
        </p:txBody>
      </p:sp>
      <p:sp>
        <p:nvSpPr>
          <p:cNvPr id="5" name="Text 3"/>
          <p:cNvSpPr/>
          <p:nvPr/>
        </p:nvSpPr>
        <p:spPr>
          <a:xfrm>
            <a:off x="793790" y="380714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Early Detection</a:t>
            </a:r>
            <a:endParaRPr lang="en-US" sz="2233" dirty="0"/>
          </a:p>
        </p:txBody>
      </p:sp>
      <p:sp>
        <p:nvSpPr>
          <p:cNvPr id="6" name="Text 4"/>
          <p:cNvSpPr/>
          <p:nvPr/>
        </p:nvSpPr>
        <p:spPr>
          <a:xfrm>
            <a:off x="793790" y="4388287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Regular prenatal visits enable early identification of potential health risks, allowing for timely intervention and improved maternal and infant health.</a:t>
            </a:r>
            <a:endParaRPr lang="en-US" sz="1786" dirty="0"/>
          </a:p>
        </p:txBody>
      </p:sp>
      <p:sp>
        <p:nvSpPr>
          <p:cNvPr id="7" name="Text 5"/>
          <p:cNvSpPr/>
          <p:nvPr/>
        </p:nvSpPr>
        <p:spPr>
          <a:xfrm>
            <a:off x="5332928" y="380714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Health Education</a:t>
            </a:r>
            <a:endParaRPr lang="en-US" sz="2233" dirty="0"/>
          </a:p>
        </p:txBody>
      </p:sp>
      <p:sp>
        <p:nvSpPr>
          <p:cNvPr id="8" name="Text 6"/>
          <p:cNvSpPr/>
          <p:nvPr/>
        </p:nvSpPr>
        <p:spPr>
          <a:xfrm>
            <a:off x="5332928" y="4388287"/>
            <a:ext cx="3978116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Prenatal care provides essential health education on nutrition, hygiene, and childbirth preparation, empowering women to make informed decisions about their health.</a:t>
            </a:r>
            <a:endParaRPr lang="en-US" sz="1786" dirty="0"/>
          </a:p>
        </p:txBody>
      </p:sp>
      <p:sp>
        <p:nvSpPr>
          <p:cNvPr id="9" name="Text 7"/>
          <p:cNvSpPr/>
          <p:nvPr/>
        </p:nvSpPr>
        <p:spPr>
          <a:xfrm>
            <a:off x="9872067" y="3807143"/>
            <a:ext cx="297882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Disease Prevention</a:t>
            </a:r>
            <a:endParaRPr lang="en-US" sz="2233" dirty="0"/>
          </a:p>
        </p:txBody>
      </p:sp>
      <p:sp>
        <p:nvSpPr>
          <p:cNvPr id="10" name="Text 8"/>
          <p:cNvSpPr/>
          <p:nvPr/>
        </p:nvSpPr>
        <p:spPr>
          <a:xfrm>
            <a:off x="9872067" y="4388287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Prenatal care includes screenings and vaccinations to prevent common pregnancy complications, such as anemia, infections, and pre-eclampsia.</a:t>
            </a:r>
            <a:endParaRPr lang="en-US" sz="1786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0610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79828" y="2692003"/>
            <a:ext cx="8424743" cy="5514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43"/>
              </a:lnSpc>
              <a:buNone/>
            </a:pPr>
            <a:r>
              <a:rPr lang="en-US" sz="3474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Increasing Skilled Birth Attendance</a:t>
            </a:r>
            <a:endParaRPr lang="en-US" sz="3474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9828" y="3508177"/>
            <a:ext cx="882372" cy="141184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626876" y="3684627"/>
            <a:ext cx="2987635" cy="2757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1"/>
              </a:lnSpc>
              <a:buNone/>
            </a:pPr>
            <a:r>
              <a:rPr lang="en-US" sz="1737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Reducing Complications</a:t>
            </a:r>
            <a:endParaRPr lang="en-US" sz="1737" dirty="0"/>
          </a:p>
        </p:txBody>
      </p:sp>
      <p:sp>
        <p:nvSpPr>
          <p:cNvPr id="8" name="Text 4"/>
          <p:cNvSpPr/>
          <p:nvPr/>
        </p:nvSpPr>
        <p:spPr>
          <a:xfrm>
            <a:off x="2626876" y="4066222"/>
            <a:ext cx="10523577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24"/>
              </a:lnSpc>
              <a:buNone/>
            </a:pPr>
            <a:r>
              <a:rPr lang="en-US" sz="139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Skilled birth attendants possess the necessary expertise and training to identify and manage pregnancy and childbirth complications.</a:t>
            </a:r>
            <a:endParaRPr lang="en-US" sz="139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9828" y="4920020"/>
            <a:ext cx="882372" cy="141184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626876" y="5096470"/>
            <a:ext cx="2646521" cy="2757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1"/>
              </a:lnSpc>
              <a:buNone/>
            </a:pPr>
            <a:r>
              <a:rPr lang="en-US" sz="1737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Emergency Response</a:t>
            </a:r>
            <a:endParaRPr lang="en-US" sz="1737" dirty="0"/>
          </a:p>
        </p:txBody>
      </p:sp>
      <p:sp>
        <p:nvSpPr>
          <p:cNvPr id="11" name="Text 6"/>
          <p:cNvSpPr/>
          <p:nvPr/>
        </p:nvSpPr>
        <p:spPr>
          <a:xfrm>
            <a:off x="2626876" y="5478066"/>
            <a:ext cx="10523577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24"/>
              </a:lnSpc>
              <a:buNone/>
            </a:pPr>
            <a:r>
              <a:rPr lang="en-US" sz="139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They can provide timely and effective medical interventions, such as cesarean sections and blood transfusions, in case of emergencies.</a:t>
            </a:r>
            <a:endParaRPr lang="en-US" sz="139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9828" y="6331863"/>
            <a:ext cx="882372" cy="141184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626876" y="6508313"/>
            <a:ext cx="2498646" cy="2757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1"/>
              </a:lnSpc>
              <a:buNone/>
            </a:pPr>
            <a:r>
              <a:rPr lang="en-US" sz="1737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Improved Outcomes</a:t>
            </a:r>
            <a:endParaRPr lang="en-US" sz="1737" dirty="0"/>
          </a:p>
        </p:txBody>
      </p:sp>
      <p:sp>
        <p:nvSpPr>
          <p:cNvPr id="14" name="Text 8"/>
          <p:cNvSpPr/>
          <p:nvPr/>
        </p:nvSpPr>
        <p:spPr>
          <a:xfrm>
            <a:off x="2626876" y="6889909"/>
            <a:ext cx="10523577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24"/>
              </a:lnSpc>
              <a:buNone/>
            </a:pPr>
            <a:r>
              <a:rPr lang="en-US" sz="139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Skilled birth attendance significantly reduces maternal and newborn mortality rates, leading to healthier mothers and babies.</a:t>
            </a:r>
            <a:endParaRPr lang="en-US" sz="1390" dirty="0"/>
          </a:p>
        </p:txBody>
      </p:sp>
      <p:pic>
        <p:nvPicPr>
          <p:cNvPr id="15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314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31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38426" y="580192"/>
            <a:ext cx="5277683" cy="6593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192"/>
              </a:lnSpc>
              <a:buNone/>
            </a:pPr>
            <a:r>
              <a:rPr lang="en-US" sz="4154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Proposed Solution</a:t>
            </a:r>
            <a:endParaRPr lang="en-US" sz="4154" dirty="0"/>
          </a:p>
        </p:txBody>
      </p:sp>
      <p:sp>
        <p:nvSpPr>
          <p:cNvPr id="6" name="Shape 3"/>
          <p:cNvSpPr/>
          <p:nvPr/>
        </p:nvSpPr>
        <p:spPr>
          <a:xfrm>
            <a:off x="1043464" y="1556028"/>
            <a:ext cx="22860" cy="6094095"/>
          </a:xfrm>
          <a:prstGeom prst="roundRect">
            <a:avLst>
              <a:gd name="adj" fmla="val 387669"/>
            </a:avLst>
          </a:prstGeom>
          <a:solidFill>
            <a:srgbClr val="C3D4CC"/>
          </a:solidFill>
          <a:ln/>
        </p:spPr>
      </p:sp>
      <p:sp>
        <p:nvSpPr>
          <p:cNvPr id="7" name="Shape 4"/>
          <p:cNvSpPr/>
          <p:nvPr/>
        </p:nvSpPr>
        <p:spPr>
          <a:xfrm>
            <a:off x="1269385" y="2019181"/>
            <a:ext cx="738426" cy="22860"/>
          </a:xfrm>
          <a:prstGeom prst="roundRect">
            <a:avLst>
              <a:gd name="adj" fmla="val 387669"/>
            </a:avLst>
          </a:prstGeom>
          <a:solidFill>
            <a:srgbClr val="C3D4CC"/>
          </a:solidFill>
          <a:ln/>
        </p:spPr>
      </p:sp>
      <p:sp>
        <p:nvSpPr>
          <p:cNvPr id="8" name="Shape 5"/>
          <p:cNvSpPr/>
          <p:nvPr/>
        </p:nvSpPr>
        <p:spPr>
          <a:xfrm>
            <a:off x="817543" y="1793319"/>
            <a:ext cx="474702" cy="4747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93160" y="1872377"/>
            <a:ext cx="123468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92"/>
              </a:lnSpc>
              <a:buNone/>
            </a:pPr>
            <a:r>
              <a:rPr lang="en-US" sz="2492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492" dirty="0"/>
          </a:p>
        </p:txBody>
      </p:sp>
      <p:sp>
        <p:nvSpPr>
          <p:cNvPr id="10" name="Text 7"/>
          <p:cNvSpPr/>
          <p:nvPr/>
        </p:nvSpPr>
        <p:spPr>
          <a:xfrm>
            <a:off x="2215396" y="1767007"/>
            <a:ext cx="2637473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96"/>
              </a:lnSpc>
              <a:buNone/>
            </a:pPr>
            <a:r>
              <a:rPr lang="en-US" sz="2077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 Collection</a:t>
            </a:r>
            <a:endParaRPr lang="en-US" sz="2077" dirty="0"/>
          </a:p>
        </p:txBody>
      </p:sp>
      <p:sp>
        <p:nvSpPr>
          <p:cNvPr id="11" name="Text 8"/>
          <p:cNvSpPr/>
          <p:nvPr/>
        </p:nvSpPr>
        <p:spPr>
          <a:xfrm>
            <a:off x="2215396" y="2223135"/>
            <a:ext cx="6190178" cy="10126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58"/>
              </a:lnSpc>
              <a:buNone/>
            </a:pPr>
            <a:r>
              <a:rPr lang="en-US" sz="1661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 comprehensive relational database will be designed to collect detailed information on prenatal care visits, birth outcomes, and maternal mortality rates.</a:t>
            </a:r>
            <a:endParaRPr lang="en-US" sz="1661" dirty="0"/>
          </a:p>
        </p:txBody>
      </p:sp>
      <p:sp>
        <p:nvSpPr>
          <p:cNvPr id="12" name="Shape 9"/>
          <p:cNvSpPr/>
          <p:nvPr/>
        </p:nvSpPr>
        <p:spPr>
          <a:xfrm>
            <a:off x="1269385" y="4120872"/>
            <a:ext cx="738426" cy="22860"/>
          </a:xfrm>
          <a:prstGeom prst="roundRect">
            <a:avLst>
              <a:gd name="adj" fmla="val 387669"/>
            </a:avLst>
          </a:prstGeom>
          <a:solidFill>
            <a:srgbClr val="C3D4CC"/>
          </a:solidFill>
          <a:ln/>
        </p:spPr>
      </p:sp>
      <p:sp>
        <p:nvSpPr>
          <p:cNvPr id="13" name="Shape 10"/>
          <p:cNvSpPr/>
          <p:nvPr/>
        </p:nvSpPr>
        <p:spPr>
          <a:xfrm>
            <a:off x="817543" y="3895011"/>
            <a:ext cx="474702" cy="4747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56131" y="3974068"/>
            <a:ext cx="197406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92"/>
              </a:lnSpc>
              <a:buNone/>
            </a:pPr>
            <a:r>
              <a:rPr lang="en-US" sz="2492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492" dirty="0"/>
          </a:p>
        </p:txBody>
      </p:sp>
      <p:sp>
        <p:nvSpPr>
          <p:cNvPr id="15" name="Text 12"/>
          <p:cNvSpPr/>
          <p:nvPr/>
        </p:nvSpPr>
        <p:spPr>
          <a:xfrm>
            <a:off x="2215396" y="3868698"/>
            <a:ext cx="2637473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96"/>
              </a:lnSpc>
              <a:buNone/>
            </a:pPr>
            <a:r>
              <a:rPr lang="en-US" sz="2077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 Analysis</a:t>
            </a:r>
            <a:endParaRPr lang="en-US" sz="2077" dirty="0"/>
          </a:p>
        </p:txBody>
      </p:sp>
      <p:sp>
        <p:nvSpPr>
          <p:cNvPr id="16" name="Text 13"/>
          <p:cNvSpPr/>
          <p:nvPr/>
        </p:nvSpPr>
        <p:spPr>
          <a:xfrm>
            <a:off x="2215396" y="4324826"/>
            <a:ext cx="6190178" cy="10126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58"/>
              </a:lnSpc>
              <a:buNone/>
            </a:pPr>
            <a:r>
              <a:rPr lang="en-US" sz="1661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database will facilitate analysis of trends, identifying areas with high maternal mortality rates and areas requiring improved healthcare access.</a:t>
            </a:r>
            <a:endParaRPr lang="en-US" sz="1661" dirty="0"/>
          </a:p>
        </p:txBody>
      </p:sp>
      <p:sp>
        <p:nvSpPr>
          <p:cNvPr id="17" name="Shape 14"/>
          <p:cNvSpPr/>
          <p:nvPr/>
        </p:nvSpPr>
        <p:spPr>
          <a:xfrm>
            <a:off x="1269385" y="6222563"/>
            <a:ext cx="738426" cy="22860"/>
          </a:xfrm>
          <a:prstGeom prst="roundRect">
            <a:avLst>
              <a:gd name="adj" fmla="val 387669"/>
            </a:avLst>
          </a:prstGeom>
          <a:solidFill>
            <a:srgbClr val="C3D4CC"/>
          </a:solidFill>
          <a:ln/>
        </p:spPr>
      </p:sp>
      <p:sp>
        <p:nvSpPr>
          <p:cNvPr id="18" name="Shape 15"/>
          <p:cNvSpPr/>
          <p:nvPr/>
        </p:nvSpPr>
        <p:spPr>
          <a:xfrm>
            <a:off x="817543" y="5996702"/>
            <a:ext cx="474702" cy="4747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953393" y="6075759"/>
            <a:ext cx="202883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92"/>
              </a:lnSpc>
              <a:buNone/>
            </a:pPr>
            <a:r>
              <a:rPr lang="en-US" sz="2492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3</a:t>
            </a:r>
            <a:endParaRPr lang="en-US" sz="2492" dirty="0"/>
          </a:p>
        </p:txBody>
      </p:sp>
      <p:sp>
        <p:nvSpPr>
          <p:cNvPr id="20" name="Text 17"/>
          <p:cNvSpPr/>
          <p:nvPr/>
        </p:nvSpPr>
        <p:spPr>
          <a:xfrm>
            <a:off x="2215396" y="5970389"/>
            <a:ext cx="3263860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96"/>
              </a:lnSpc>
              <a:buNone/>
            </a:pPr>
            <a:r>
              <a:rPr lang="en-US" sz="2077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Intervention Strategies</a:t>
            </a:r>
            <a:endParaRPr lang="en-US" sz="2077" dirty="0"/>
          </a:p>
        </p:txBody>
      </p:sp>
      <p:sp>
        <p:nvSpPr>
          <p:cNvPr id="21" name="Text 18"/>
          <p:cNvSpPr/>
          <p:nvPr/>
        </p:nvSpPr>
        <p:spPr>
          <a:xfrm>
            <a:off x="2215396" y="6426518"/>
            <a:ext cx="6190178" cy="10126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58"/>
              </a:lnSpc>
              <a:buNone/>
            </a:pPr>
            <a:r>
              <a:rPr lang="en-US" sz="1661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Data insights will guide targeted interventions, including training healthcare professionals, promoting awareness campaigns, and improving healthcare infrastructure.</a:t>
            </a:r>
            <a:endParaRPr lang="en-US" sz="1661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94479" y="1399818"/>
            <a:ext cx="6484977" cy="5307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180"/>
              </a:lnSpc>
              <a:buNone/>
            </a:pPr>
            <a:r>
              <a:rPr lang="en-US" sz="3344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Relational Database Design</a:t>
            </a:r>
            <a:endParaRPr lang="en-US" sz="3344" dirty="0"/>
          </a:p>
        </p:txBody>
      </p:sp>
      <p:sp>
        <p:nvSpPr>
          <p:cNvPr id="6" name="Shape 3"/>
          <p:cNvSpPr/>
          <p:nvPr/>
        </p:nvSpPr>
        <p:spPr>
          <a:xfrm>
            <a:off x="594479" y="2185392"/>
            <a:ext cx="7955042" cy="4644271"/>
          </a:xfrm>
          <a:prstGeom prst="roundRect">
            <a:avLst>
              <a:gd name="adj" fmla="val 153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602099" y="2193012"/>
            <a:ext cx="7938968" cy="49089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772716" y="2302550"/>
            <a:ext cx="2302669" cy="271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40"/>
              </a:lnSpc>
              <a:buNone/>
            </a:pPr>
            <a:r>
              <a:rPr lang="en-US" sz="1338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Table</a:t>
            </a:r>
            <a:endParaRPr lang="en-US" sz="1338" dirty="0"/>
          </a:p>
        </p:txBody>
      </p:sp>
      <p:sp>
        <p:nvSpPr>
          <p:cNvPr id="9" name="Text 6"/>
          <p:cNvSpPr/>
          <p:nvPr/>
        </p:nvSpPr>
        <p:spPr>
          <a:xfrm>
            <a:off x="3422571" y="2302550"/>
            <a:ext cx="2298859" cy="271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40"/>
              </a:lnSpc>
              <a:buNone/>
            </a:pPr>
            <a:r>
              <a:rPr lang="en-US" sz="1338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Columns</a:t>
            </a:r>
            <a:endParaRPr lang="en-US" sz="1338" dirty="0"/>
          </a:p>
        </p:txBody>
      </p:sp>
      <p:sp>
        <p:nvSpPr>
          <p:cNvPr id="10" name="Text 7"/>
          <p:cNvSpPr/>
          <p:nvPr/>
        </p:nvSpPr>
        <p:spPr>
          <a:xfrm>
            <a:off x="6068616" y="2302550"/>
            <a:ext cx="2302669" cy="271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40"/>
              </a:lnSpc>
              <a:buNone/>
            </a:pPr>
            <a:r>
              <a:rPr lang="en-US" sz="1338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Relationships</a:t>
            </a:r>
            <a:endParaRPr lang="en-US" sz="1338" dirty="0"/>
          </a:p>
        </p:txBody>
      </p:sp>
      <p:sp>
        <p:nvSpPr>
          <p:cNvPr id="11" name="Shape 8"/>
          <p:cNvSpPr/>
          <p:nvPr/>
        </p:nvSpPr>
        <p:spPr>
          <a:xfrm>
            <a:off x="602099" y="2683907"/>
            <a:ext cx="7938968" cy="103453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772716" y="2793444"/>
            <a:ext cx="2302669" cy="271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40"/>
              </a:lnSpc>
              <a:buNone/>
            </a:pPr>
            <a:r>
              <a:rPr lang="en-US" sz="1338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Patient</a:t>
            </a:r>
            <a:endParaRPr lang="en-US" sz="1338" dirty="0"/>
          </a:p>
        </p:txBody>
      </p:sp>
      <p:sp>
        <p:nvSpPr>
          <p:cNvPr id="13" name="Text 10"/>
          <p:cNvSpPr/>
          <p:nvPr/>
        </p:nvSpPr>
        <p:spPr>
          <a:xfrm>
            <a:off x="3422571" y="2793444"/>
            <a:ext cx="2298859" cy="5436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40"/>
              </a:lnSpc>
              <a:buNone/>
            </a:pPr>
            <a:r>
              <a:rPr lang="en-US" sz="1338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Patient ID, Name, Age, Address, Contact Information</a:t>
            </a:r>
            <a:endParaRPr lang="en-US" sz="1338" dirty="0"/>
          </a:p>
        </p:txBody>
      </p:sp>
      <p:sp>
        <p:nvSpPr>
          <p:cNvPr id="14" name="Text 11"/>
          <p:cNvSpPr/>
          <p:nvPr/>
        </p:nvSpPr>
        <p:spPr>
          <a:xfrm>
            <a:off x="6068616" y="2793444"/>
            <a:ext cx="2302669" cy="8154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40"/>
              </a:lnSpc>
              <a:buNone/>
            </a:pPr>
            <a:r>
              <a:rPr lang="en-US" sz="1338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One-to-many with Prenatal Care Visits, One-to-many with Births</a:t>
            </a:r>
            <a:endParaRPr lang="en-US" sz="1338" dirty="0"/>
          </a:p>
        </p:txBody>
      </p:sp>
      <p:sp>
        <p:nvSpPr>
          <p:cNvPr id="15" name="Shape 12"/>
          <p:cNvSpPr/>
          <p:nvPr/>
        </p:nvSpPr>
        <p:spPr>
          <a:xfrm>
            <a:off x="602099" y="3718441"/>
            <a:ext cx="7938968" cy="13063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772716" y="3827978"/>
            <a:ext cx="2302669" cy="271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40"/>
              </a:lnSpc>
              <a:buNone/>
            </a:pPr>
            <a:r>
              <a:rPr lang="en-US" sz="1338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Prenatal Care Visits</a:t>
            </a:r>
            <a:endParaRPr lang="en-US" sz="1338" dirty="0"/>
          </a:p>
        </p:txBody>
      </p:sp>
      <p:sp>
        <p:nvSpPr>
          <p:cNvPr id="17" name="Text 14"/>
          <p:cNvSpPr/>
          <p:nvPr/>
        </p:nvSpPr>
        <p:spPr>
          <a:xfrm>
            <a:off x="3422571" y="3827978"/>
            <a:ext cx="2298859" cy="10872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40"/>
              </a:lnSpc>
              <a:buNone/>
            </a:pPr>
            <a:r>
              <a:rPr lang="en-US" sz="1338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Visit ID, Patient ID, Date, Gestational Age, Blood Pressure, Weight, Health Concerns</a:t>
            </a:r>
            <a:endParaRPr lang="en-US" sz="1338" dirty="0"/>
          </a:p>
        </p:txBody>
      </p:sp>
      <p:sp>
        <p:nvSpPr>
          <p:cNvPr id="18" name="Text 15"/>
          <p:cNvSpPr/>
          <p:nvPr/>
        </p:nvSpPr>
        <p:spPr>
          <a:xfrm>
            <a:off x="6068616" y="3827978"/>
            <a:ext cx="2302669" cy="271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40"/>
              </a:lnSpc>
              <a:buNone/>
            </a:pPr>
            <a:r>
              <a:rPr lang="en-US" sz="1338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Many-to-one with Patient</a:t>
            </a:r>
            <a:endParaRPr lang="en-US" sz="1338" dirty="0"/>
          </a:p>
        </p:txBody>
      </p:sp>
      <p:sp>
        <p:nvSpPr>
          <p:cNvPr id="19" name="Shape 16"/>
          <p:cNvSpPr/>
          <p:nvPr/>
        </p:nvSpPr>
        <p:spPr>
          <a:xfrm>
            <a:off x="602099" y="5024795"/>
            <a:ext cx="7938968" cy="103453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7"/>
          <p:cNvSpPr/>
          <p:nvPr/>
        </p:nvSpPr>
        <p:spPr>
          <a:xfrm>
            <a:off x="772716" y="5134332"/>
            <a:ext cx="2302669" cy="271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40"/>
              </a:lnSpc>
              <a:buNone/>
            </a:pPr>
            <a:r>
              <a:rPr lang="en-US" sz="1338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Births</a:t>
            </a:r>
            <a:endParaRPr lang="en-US" sz="1338" dirty="0"/>
          </a:p>
        </p:txBody>
      </p:sp>
      <p:sp>
        <p:nvSpPr>
          <p:cNvPr id="21" name="Text 18"/>
          <p:cNvSpPr/>
          <p:nvPr/>
        </p:nvSpPr>
        <p:spPr>
          <a:xfrm>
            <a:off x="3422571" y="5134332"/>
            <a:ext cx="2298859" cy="8154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40"/>
              </a:lnSpc>
              <a:buNone/>
            </a:pPr>
            <a:r>
              <a:rPr lang="en-US" sz="1338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Birth ID, Patient ID, Date, Birth Weight, Delivery Method, Complications, Birth Outcome</a:t>
            </a:r>
            <a:endParaRPr lang="en-US" sz="1338" dirty="0"/>
          </a:p>
        </p:txBody>
      </p:sp>
      <p:sp>
        <p:nvSpPr>
          <p:cNvPr id="22" name="Text 19"/>
          <p:cNvSpPr/>
          <p:nvPr/>
        </p:nvSpPr>
        <p:spPr>
          <a:xfrm>
            <a:off x="6068616" y="5134332"/>
            <a:ext cx="2302669" cy="271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40"/>
              </a:lnSpc>
              <a:buNone/>
            </a:pPr>
            <a:r>
              <a:rPr lang="en-US" sz="1338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Many-to-one with Patient</a:t>
            </a:r>
            <a:endParaRPr lang="en-US" sz="1338" dirty="0"/>
          </a:p>
        </p:txBody>
      </p:sp>
      <p:sp>
        <p:nvSpPr>
          <p:cNvPr id="23" name="Shape 20"/>
          <p:cNvSpPr/>
          <p:nvPr/>
        </p:nvSpPr>
        <p:spPr>
          <a:xfrm>
            <a:off x="602099" y="6059329"/>
            <a:ext cx="7938968" cy="76271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4" name="Text 21"/>
          <p:cNvSpPr/>
          <p:nvPr/>
        </p:nvSpPr>
        <p:spPr>
          <a:xfrm>
            <a:off x="772716" y="6168866"/>
            <a:ext cx="2302669" cy="271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40"/>
              </a:lnSpc>
              <a:buNone/>
            </a:pPr>
            <a:r>
              <a:rPr lang="en-US" sz="1338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Maternal Deaths</a:t>
            </a:r>
            <a:endParaRPr lang="en-US" sz="1338" dirty="0"/>
          </a:p>
        </p:txBody>
      </p:sp>
      <p:sp>
        <p:nvSpPr>
          <p:cNvPr id="25" name="Text 22"/>
          <p:cNvSpPr/>
          <p:nvPr/>
        </p:nvSpPr>
        <p:spPr>
          <a:xfrm>
            <a:off x="3422571" y="6168866"/>
            <a:ext cx="2298859" cy="5436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40"/>
              </a:lnSpc>
              <a:buNone/>
            </a:pPr>
            <a:r>
              <a:rPr lang="en-US" sz="1338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Death ID, Patient ID, Date, Cause of Death, Location</a:t>
            </a:r>
            <a:endParaRPr lang="en-US" sz="1338" dirty="0"/>
          </a:p>
        </p:txBody>
      </p:sp>
      <p:sp>
        <p:nvSpPr>
          <p:cNvPr id="26" name="Text 23"/>
          <p:cNvSpPr/>
          <p:nvPr/>
        </p:nvSpPr>
        <p:spPr>
          <a:xfrm>
            <a:off x="6068616" y="6168866"/>
            <a:ext cx="2302669" cy="271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40"/>
              </a:lnSpc>
              <a:buNone/>
            </a:pPr>
            <a:r>
              <a:rPr lang="en-US" sz="1338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Many-to-one with Patient</a:t>
            </a:r>
            <a:endParaRPr lang="en-US" sz="1338" dirty="0"/>
          </a:p>
        </p:txBody>
      </p:sp>
      <p:pic>
        <p:nvPicPr>
          <p:cNvPr id="2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86395" y="1001792"/>
            <a:ext cx="7278767" cy="6128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826"/>
              </a:lnSpc>
              <a:buNone/>
            </a:pPr>
            <a:r>
              <a:rPr lang="en-US" sz="3861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 Tracking and Analysis</a:t>
            </a:r>
            <a:endParaRPr lang="en-US" sz="3861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395" y="1908810"/>
            <a:ext cx="490299" cy="49029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6395" y="2595205"/>
            <a:ext cx="2451616" cy="3063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13"/>
              </a:lnSpc>
              <a:buNone/>
            </a:pPr>
            <a:r>
              <a:rPr lang="en-US" sz="193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Trends Analysis</a:t>
            </a:r>
            <a:endParaRPr lang="en-US" sz="1930" dirty="0"/>
          </a:p>
        </p:txBody>
      </p:sp>
      <p:sp>
        <p:nvSpPr>
          <p:cNvPr id="8" name="Text 4"/>
          <p:cNvSpPr/>
          <p:nvPr/>
        </p:nvSpPr>
        <p:spPr>
          <a:xfrm>
            <a:off x="686395" y="3019187"/>
            <a:ext cx="3738443" cy="12549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71"/>
              </a:lnSpc>
              <a:buNone/>
            </a:pPr>
            <a:r>
              <a:rPr lang="en-US" sz="1544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Regular data tracking enables monitoring of trends in maternal health indicators, identifying patterns and areas for improvement.</a:t>
            </a:r>
            <a:endParaRPr lang="en-US" sz="1544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9042" y="1908810"/>
            <a:ext cx="490299" cy="49029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719042" y="2595205"/>
            <a:ext cx="3089434" cy="3063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13"/>
              </a:lnSpc>
              <a:buNone/>
            </a:pPr>
            <a:r>
              <a:rPr lang="en-US" sz="193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Geographical Mapping</a:t>
            </a:r>
            <a:endParaRPr lang="en-US" sz="1930" dirty="0"/>
          </a:p>
        </p:txBody>
      </p:sp>
      <p:sp>
        <p:nvSpPr>
          <p:cNvPr id="11" name="Text 6"/>
          <p:cNvSpPr/>
          <p:nvPr/>
        </p:nvSpPr>
        <p:spPr>
          <a:xfrm>
            <a:off x="4719042" y="3019187"/>
            <a:ext cx="3738563" cy="9411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71"/>
              </a:lnSpc>
              <a:buNone/>
            </a:pPr>
            <a:r>
              <a:rPr lang="en-US" sz="1544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Mapping data geographically reveals hotspots with high maternal mortality rates, facilitating targeted interventions.</a:t>
            </a:r>
            <a:endParaRPr lang="en-US" sz="1544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395" y="4862512"/>
            <a:ext cx="490299" cy="49029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86395" y="5548908"/>
            <a:ext cx="2550081" cy="3063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13"/>
              </a:lnSpc>
              <a:buNone/>
            </a:pPr>
            <a:r>
              <a:rPr lang="en-US" sz="193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Progress Reporting</a:t>
            </a:r>
            <a:endParaRPr lang="en-US" sz="1930" dirty="0"/>
          </a:p>
        </p:txBody>
      </p:sp>
      <p:sp>
        <p:nvSpPr>
          <p:cNvPr id="14" name="Text 8"/>
          <p:cNvSpPr/>
          <p:nvPr/>
        </p:nvSpPr>
        <p:spPr>
          <a:xfrm>
            <a:off x="686395" y="5972889"/>
            <a:ext cx="3738443" cy="9411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71"/>
              </a:lnSpc>
              <a:buNone/>
            </a:pPr>
            <a:r>
              <a:rPr lang="en-US" sz="1544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Regular reporting on data trends allows for evaluation of program effectiveness and identification of areas for adjustments.</a:t>
            </a:r>
            <a:endParaRPr lang="en-US" sz="1544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9042" y="4862512"/>
            <a:ext cx="490299" cy="49029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4719042" y="5548908"/>
            <a:ext cx="2956322" cy="3063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13"/>
              </a:lnSpc>
              <a:buNone/>
            </a:pPr>
            <a:r>
              <a:rPr lang="en-US" sz="193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Early Warning System</a:t>
            </a:r>
            <a:endParaRPr lang="en-US" sz="1930" dirty="0"/>
          </a:p>
        </p:txBody>
      </p:sp>
      <p:sp>
        <p:nvSpPr>
          <p:cNvPr id="17" name="Text 10"/>
          <p:cNvSpPr/>
          <p:nvPr/>
        </p:nvSpPr>
        <p:spPr>
          <a:xfrm>
            <a:off x="4719042" y="5972889"/>
            <a:ext cx="3738563" cy="12549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71"/>
              </a:lnSpc>
              <a:buNone/>
            </a:pPr>
            <a:r>
              <a:rPr lang="en-US" sz="1544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Data analysis can identify potential health risks early, enabling timely intervention and potentially preventing maternal deaths.</a:t>
            </a:r>
            <a:endParaRPr lang="en-US" sz="1544" dirty="0"/>
          </a:p>
        </p:txBody>
      </p:sp>
      <p:pic>
        <p:nvPicPr>
          <p:cNvPr id="18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15089" y="1048107"/>
            <a:ext cx="7713821" cy="127682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027"/>
              </a:lnSpc>
              <a:buNone/>
            </a:pPr>
            <a:r>
              <a:rPr lang="en-US" sz="4022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Microsoft Excel for Data Visualization</a:t>
            </a:r>
            <a:endParaRPr lang="en-US" sz="4022" dirty="0"/>
          </a:p>
        </p:txBody>
      </p:sp>
      <p:sp>
        <p:nvSpPr>
          <p:cNvPr id="6" name="Shape 3"/>
          <p:cNvSpPr/>
          <p:nvPr/>
        </p:nvSpPr>
        <p:spPr>
          <a:xfrm>
            <a:off x="715089" y="2631400"/>
            <a:ext cx="3754755" cy="2172891"/>
          </a:xfrm>
          <a:prstGeom prst="roundRect">
            <a:avLst>
              <a:gd name="adj" fmla="val 394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27021" y="2843332"/>
            <a:ext cx="2553891" cy="3192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4"/>
              </a:lnSpc>
              <a:buNone/>
            </a:pPr>
            <a:r>
              <a:rPr lang="en-US" sz="2011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Interactive Charts</a:t>
            </a:r>
            <a:endParaRPr lang="en-US" sz="2011" dirty="0"/>
          </a:p>
        </p:txBody>
      </p:sp>
      <p:sp>
        <p:nvSpPr>
          <p:cNvPr id="8" name="Text 5"/>
          <p:cNvSpPr/>
          <p:nvPr/>
        </p:nvSpPr>
        <p:spPr>
          <a:xfrm>
            <a:off x="927021" y="3285053"/>
            <a:ext cx="3330893" cy="980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74"/>
              </a:lnSpc>
              <a:buNone/>
            </a:pPr>
            <a:r>
              <a:rPr lang="en-US" sz="1609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Excel's charting capabilities provide interactive visualizations, allowing for data exploration and analysis.</a:t>
            </a:r>
            <a:endParaRPr lang="en-US" sz="1609" dirty="0"/>
          </a:p>
        </p:txBody>
      </p:sp>
      <p:sp>
        <p:nvSpPr>
          <p:cNvPr id="9" name="Shape 6"/>
          <p:cNvSpPr/>
          <p:nvPr/>
        </p:nvSpPr>
        <p:spPr>
          <a:xfrm>
            <a:off x="4674156" y="2631400"/>
            <a:ext cx="3754755" cy="2172891"/>
          </a:xfrm>
          <a:prstGeom prst="roundRect">
            <a:avLst>
              <a:gd name="adj" fmla="val 394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886087" y="2843332"/>
            <a:ext cx="2553891" cy="3192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4"/>
              </a:lnSpc>
              <a:buNone/>
            </a:pPr>
            <a:r>
              <a:rPr lang="en-US" sz="2011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 Filtering</a:t>
            </a:r>
            <a:endParaRPr lang="en-US" sz="2011" dirty="0"/>
          </a:p>
        </p:txBody>
      </p:sp>
      <p:sp>
        <p:nvSpPr>
          <p:cNvPr id="11" name="Text 8"/>
          <p:cNvSpPr/>
          <p:nvPr/>
        </p:nvSpPr>
        <p:spPr>
          <a:xfrm>
            <a:off x="4886087" y="3285053"/>
            <a:ext cx="3330893" cy="13073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74"/>
              </a:lnSpc>
              <a:buNone/>
            </a:pPr>
            <a:r>
              <a:rPr lang="en-US" sz="1609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Excel offers powerful filtering options, enabling users to segment data and focus on specific regions or demographics.</a:t>
            </a:r>
            <a:endParaRPr lang="en-US" sz="1609" dirty="0"/>
          </a:p>
        </p:txBody>
      </p:sp>
      <p:sp>
        <p:nvSpPr>
          <p:cNvPr id="12" name="Shape 9"/>
          <p:cNvSpPr/>
          <p:nvPr/>
        </p:nvSpPr>
        <p:spPr>
          <a:xfrm>
            <a:off x="715089" y="5008602"/>
            <a:ext cx="3754755" cy="2172891"/>
          </a:xfrm>
          <a:prstGeom prst="roundRect">
            <a:avLst>
              <a:gd name="adj" fmla="val 394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27021" y="5220533"/>
            <a:ext cx="2926199" cy="3192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4"/>
              </a:lnSpc>
              <a:buNone/>
            </a:pPr>
            <a:r>
              <a:rPr lang="en-US" sz="2011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 Summarization</a:t>
            </a:r>
            <a:endParaRPr lang="en-US" sz="2011" dirty="0"/>
          </a:p>
        </p:txBody>
      </p:sp>
      <p:sp>
        <p:nvSpPr>
          <p:cNvPr id="14" name="Text 11"/>
          <p:cNvSpPr/>
          <p:nvPr/>
        </p:nvSpPr>
        <p:spPr>
          <a:xfrm>
            <a:off x="927021" y="5662255"/>
            <a:ext cx="3330893" cy="13073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74"/>
              </a:lnSpc>
              <a:buNone/>
            </a:pPr>
            <a:r>
              <a:rPr lang="en-US" sz="1609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Excel's summarization functions, such as pivot tables, allow for efficient data analysis and identification of key insights.</a:t>
            </a:r>
            <a:endParaRPr lang="en-US" sz="1609" dirty="0"/>
          </a:p>
        </p:txBody>
      </p:sp>
      <p:sp>
        <p:nvSpPr>
          <p:cNvPr id="15" name="Shape 12"/>
          <p:cNvSpPr/>
          <p:nvPr/>
        </p:nvSpPr>
        <p:spPr>
          <a:xfrm>
            <a:off x="4674156" y="5008602"/>
            <a:ext cx="3754755" cy="2172891"/>
          </a:xfrm>
          <a:prstGeom prst="roundRect">
            <a:avLst>
              <a:gd name="adj" fmla="val 394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4886087" y="5220533"/>
            <a:ext cx="2602230" cy="3192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4"/>
              </a:lnSpc>
              <a:buNone/>
            </a:pPr>
            <a:r>
              <a:rPr lang="en-US" sz="2011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Report Generation</a:t>
            </a:r>
            <a:endParaRPr lang="en-US" sz="2011" dirty="0"/>
          </a:p>
        </p:txBody>
      </p:sp>
      <p:sp>
        <p:nvSpPr>
          <p:cNvPr id="17" name="Text 14"/>
          <p:cNvSpPr/>
          <p:nvPr/>
        </p:nvSpPr>
        <p:spPr>
          <a:xfrm>
            <a:off x="4886087" y="5662255"/>
            <a:ext cx="3330893" cy="13073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74"/>
              </a:lnSpc>
              <a:buNone/>
            </a:pPr>
            <a:r>
              <a:rPr lang="en-US" sz="1609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Excel facilitates the creation of visually appealing reports, enabling effective communication of data findings to stakeholders.</a:t>
            </a:r>
            <a:endParaRPr lang="en-US" sz="1609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2024-08-16T10:15:19Z</dcterms:created>
  <dcterms:modified xsi:type="dcterms:W3CDTF">2024-08-16T10:15:19Z</dcterms:modified>
</cp:coreProperties>
</file>